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8"/>
  </p:handoutMasterIdLst>
  <p:sldIdLst>
    <p:sldId id="256" r:id="rId2"/>
    <p:sldId id="273" r:id="rId3"/>
    <p:sldId id="257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A6D5-2964-4D53-9620-B46D2F105B83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5A890-78CB-4DE7-A130-36E695B47D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119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1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97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17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211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028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94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963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025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07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93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85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36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29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94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70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1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91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87ED3B-151E-4C3A-9194-7D6AAE73689F}" type="datetimeFigureOut">
              <a:rPr lang="zh-TW" altLang="en-US" smtClean="0"/>
              <a:t>2022/11/23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51BFD0-F66A-4E0A-B507-BDA3680D9B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61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cymo2FPe2Y" TargetMode="External"/><Relationship Id="rId2" Type="http://schemas.openxmlformats.org/officeDocument/2006/relationships/hyperlink" Target="https://www.youtube.com/watch?v=kfHh77JGZ8w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2551" y="914398"/>
            <a:ext cx="8995497" cy="3971637"/>
          </a:xfrm>
        </p:spPr>
        <p:txBody>
          <a:bodyPr>
            <a:noAutofit/>
          </a:bodyPr>
          <a:lstStyle/>
          <a:p>
            <a:r>
              <a:rPr lang="zh-TW" altLang="en-US" sz="11200" dirty="0" smtClean="0">
                <a:solidFill>
                  <a:schemeClr val="accent4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校園常見的緊急</a:t>
            </a:r>
            <a:r>
              <a:rPr lang="zh-TW" altLang="en-US" sz="11200" dirty="0" smtClean="0">
                <a:solidFill>
                  <a:schemeClr val="accent4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傷</a:t>
            </a:r>
            <a:r>
              <a:rPr lang="zh-TW" altLang="en-US" sz="11200" dirty="0" smtClean="0">
                <a:solidFill>
                  <a:schemeClr val="accent4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病處理</a:t>
            </a:r>
            <a:endParaRPr lang="zh-TW" altLang="en-US" sz="11200" dirty="0">
              <a:solidFill>
                <a:schemeClr val="accent4">
                  <a:lumMod val="75000"/>
                </a:schemeClr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676664" y="5842000"/>
            <a:ext cx="7637752" cy="20320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  <a:ea typeface="文鼎粗隸" panose="02010609010101010101" pitchFamily="49" charset="-120"/>
              </a:rPr>
              <a:t>勝利國小健康中心</a:t>
            </a:r>
            <a:endParaRPr lang="zh-TW" altLang="en-US" sz="4800" dirty="0">
              <a:solidFill>
                <a:srgbClr val="FFFF00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446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2720" y="249258"/>
            <a:ext cx="118770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ea typeface="文鼎粗隸" panose="02010609010101010101" pitchFamily="49" charset="-120"/>
              </a:rPr>
              <a:t>何時</a:t>
            </a:r>
            <a:r>
              <a:rPr lang="zh-TW" altLang="en-US" sz="6000" dirty="0">
                <a:solidFill>
                  <a:schemeClr val="accent1"/>
                </a:solidFill>
                <a:ea typeface="文鼎粗隸" panose="02010609010101010101" pitchFamily="49" charset="-120"/>
              </a:rPr>
              <a:t>該</a:t>
            </a:r>
            <a:r>
              <a:rPr lang="zh-TW" altLang="en-US" sz="5400" dirty="0">
                <a:solidFill>
                  <a:srgbClr val="FF0000"/>
                </a:solidFill>
                <a:ea typeface="文鼎粗隸" panose="02010609010101010101" pitchFamily="49" charset="-120"/>
              </a:rPr>
              <a:t>送醫</a:t>
            </a:r>
          </a:p>
          <a:p>
            <a:pPr>
              <a:lnSpc>
                <a:spcPct val="150000"/>
              </a:lnSpc>
            </a:pPr>
            <a:r>
              <a:rPr lang="en-US" altLang="zh-TW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1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、首次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癲癇發作。</a:t>
            </a:r>
          </a:p>
          <a:p>
            <a:pPr>
              <a:lnSpc>
                <a:spcPct val="150000"/>
              </a:lnSpc>
            </a:pPr>
            <a:r>
              <a:rPr lang="en-US" altLang="zh-TW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2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、局部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發作長達三十分鐘以上。</a:t>
            </a:r>
          </a:p>
          <a:p>
            <a:pPr>
              <a:lnSpc>
                <a:spcPct val="150000"/>
              </a:lnSpc>
            </a:pPr>
            <a:r>
              <a:rPr lang="en-US" altLang="zh-TW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3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、持續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的癲癎大發作超過五分鐘。</a:t>
            </a:r>
          </a:p>
          <a:p>
            <a:pPr>
              <a:lnSpc>
                <a:spcPct val="150000"/>
              </a:lnSpc>
            </a:pPr>
            <a:r>
              <a:rPr lang="en-US" altLang="zh-TW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4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、意識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不清的狀況下，二次或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多次全身性發作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TW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5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、癲癇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發作型態異於往常。</a:t>
            </a:r>
          </a:p>
          <a:p>
            <a:pPr>
              <a:lnSpc>
                <a:spcPct val="150000"/>
              </a:lnSpc>
            </a:pPr>
            <a:r>
              <a:rPr lang="en-US" altLang="zh-TW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6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、家長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強烈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要求</a:t>
            </a:r>
            <a:r>
              <a:rPr lang="en-US" altLang="zh-TW" sz="3600" dirty="0" smtClean="0">
                <a:solidFill>
                  <a:srgbClr val="FFFF00"/>
                </a:solidFill>
                <a:ea typeface="文鼎粗隸" panose="02010609010101010101" pitchFamily="49" charset="-120"/>
              </a:rPr>
              <a:t>(very </a:t>
            </a:r>
            <a:r>
              <a:rPr lang="en-US" altLang="zh-TW" sz="3600" dirty="0" err="1" smtClean="0">
                <a:solidFill>
                  <a:srgbClr val="FFFF00"/>
                </a:solidFill>
                <a:ea typeface="文鼎粗隸" panose="02010609010101010101" pitchFamily="49" charset="-120"/>
              </a:rPr>
              <a:t>importan</a:t>
            </a:r>
            <a:r>
              <a:rPr lang="en-US" altLang="zh-TW" sz="3600" dirty="0" smtClean="0">
                <a:solidFill>
                  <a:srgbClr val="FFFF00"/>
                </a:solidFill>
                <a:ea typeface="文鼎粗隸" panose="02010609010101010101" pitchFamily="49" charset="-120"/>
              </a:rPr>
              <a:t>)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。</a:t>
            </a:r>
            <a:endParaRPr lang="zh-TW" altLang="en-US" sz="3600" dirty="0">
              <a:solidFill>
                <a:schemeClr val="bg1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10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241" y="104894"/>
            <a:ext cx="9611360" cy="448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600" dirty="0" smtClean="0">
                <a:solidFill>
                  <a:schemeClr val="accent5">
                    <a:lumMod val="75000"/>
                  </a:schemeClr>
                </a:solidFill>
                <a:ea typeface="文鼎粗行楷" panose="02010609010101010101" pitchFamily="49" charset="-120"/>
              </a:rPr>
              <a:t>昏厥</a:t>
            </a:r>
            <a:endParaRPr lang="en-US" altLang="zh-TW" sz="6600" dirty="0" smtClean="0">
              <a:solidFill>
                <a:schemeClr val="accent5">
                  <a:lumMod val="75000"/>
                </a:schemeClr>
              </a:solidFill>
              <a:ea typeface="文鼎粗行楷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600" dirty="0" smtClean="0">
                <a:solidFill>
                  <a:schemeClr val="accent5">
                    <a:lumMod val="75000"/>
                  </a:schemeClr>
                </a:solidFill>
                <a:ea typeface="文鼎粗行楷" panose="02010609010101010101" pitchFamily="49" charset="-120"/>
              </a:rPr>
              <a:t>暈厥</a:t>
            </a:r>
            <a:endParaRPr lang="en-US" altLang="zh-TW" sz="6600" dirty="0" smtClean="0">
              <a:solidFill>
                <a:schemeClr val="accent5">
                  <a:lumMod val="75000"/>
                </a:schemeClr>
              </a:solidFill>
              <a:ea typeface="文鼎粗行楷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600" dirty="0" smtClean="0">
                <a:solidFill>
                  <a:schemeClr val="accent5">
                    <a:lumMod val="75000"/>
                  </a:schemeClr>
                </a:solidFill>
                <a:ea typeface="文鼎粗行楷" panose="02010609010101010101" pitchFamily="49" charset="-120"/>
              </a:rPr>
              <a:t>暈倒</a:t>
            </a:r>
            <a:endParaRPr lang="zh-TW" altLang="en-US" sz="6600" dirty="0">
              <a:solidFill>
                <a:schemeClr val="accent5">
                  <a:lumMod val="75000"/>
                </a:schemeClr>
              </a:solidFill>
              <a:ea typeface="文鼎粗行楷" panose="0201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40" y="2009021"/>
            <a:ext cx="8382000" cy="47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0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017" y="157018"/>
            <a:ext cx="11767127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ea typeface="文鼎粗隸" panose="02010609010101010101" pitchFamily="49" charset="-120"/>
              </a:rPr>
              <a:t>昏厥的</a:t>
            </a:r>
            <a:r>
              <a:rPr lang="zh-TW" altLang="en-US" sz="4000" dirty="0" smtClean="0">
                <a:solidFill>
                  <a:srgbClr val="FF0000"/>
                </a:solidFill>
                <a:ea typeface="文鼎粗隸" panose="02010609010101010101" pitchFamily="49" charset="-120"/>
              </a:rPr>
              <a:t>原因</a:t>
            </a:r>
            <a:endParaRPr lang="en-US" altLang="zh-TW" sz="4000" dirty="0" smtClean="0">
              <a:solidFill>
                <a:srgbClr val="FF0000"/>
              </a:solidFill>
              <a:ea typeface="文鼎粗隸" panose="02010609010101010101" pitchFamily="49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心因性</a:t>
            </a:r>
          </a:p>
          <a:p>
            <a:pPr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心因性昏厥代表心臟存在問題，導致心臟幫浦無法運送足量的血液氧氣到腦部。心臟可能會出現的問題有很多種，像是心跳過快、心跳過慢等心律不整，心臟瓣膜狹窄，心臟衰竭，突然心肌梗塞，都會讓心臟突然無法疏送足量的血液抵達腦部，如果是心因性昏厥，之後會造成死亡的機率比較高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非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心因性</a:t>
            </a:r>
          </a:p>
          <a:p>
            <a:pPr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非心因性的昏厥比較常見，其原因是副交感神經系統受到某些刺激，如：情緒起伏太大（像是突然看到血，看到針頭）、疼痛的刺激、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久站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（像升旗典禮），而導致血管擴張、心跳速度變慢，血液鬱積在下肢，流往腦部的血液量不足，人就昏過去了。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這類型的昏厥常發作於年輕人，通常不太需要治療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，</a:t>
            </a:r>
            <a:endParaRPr lang="zh-TW" altLang="en-US" sz="28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073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0"/>
            <a:ext cx="11914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4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83127"/>
            <a:ext cx="11914908" cy="66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" y="-1"/>
            <a:ext cx="11979563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5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2036" y="831273"/>
            <a:ext cx="10834253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傷口照護</a:t>
            </a:r>
            <a:endParaRPr lang="en-US" altLang="zh-TW" sz="28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TW" sz="2800" dirty="0" smtClean="0">
                <a:solidFill>
                  <a:schemeClr val="bg1"/>
                </a:solidFill>
                <a:ea typeface="文鼎粗隸" panose="02010609010101010101" pitchFamily="49" charset="-120"/>
                <a:hlinkClick r:id="rId2"/>
              </a:rPr>
              <a:t>https</a:t>
            </a:r>
            <a:r>
              <a:rPr lang="en-US" altLang="zh-TW" sz="2800" dirty="0">
                <a:solidFill>
                  <a:schemeClr val="bg1"/>
                </a:solidFill>
                <a:ea typeface="文鼎粗隸" panose="02010609010101010101" pitchFamily="49" charset="-120"/>
                <a:hlinkClick r:id="rId2"/>
              </a:rPr>
              <a:t>://</a:t>
            </a:r>
            <a:r>
              <a:rPr lang="en-US" altLang="zh-TW" sz="2800" dirty="0" smtClean="0">
                <a:solidFill>
                  <a:schemeClr val="bg1"/>
                </a:solidFill>
                <a:ea typeface="文鼎粗隸" panose="02010609010101010101" pitchFamily="49" charset="-120"/>
                <a:hlinkClick r:id="rId2"/>
              </a:rPr>
              <a:t>www.youtube.com/watch?v=kfHh77JGZ8w</a:t>
            </a:r>
            <a:endParaRPr lang="en-US" altLang="zh-TW" sz="28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癲癇</a:t>
            </a:r>
            <a:endParaRPr lang="en-US" altLang="zh-TW" sz="28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TW" sz="2800" dirty="0">
                <a:solidFill>
                  <a:schemeClr val="bg1"/>
                </a:solidFill>
                <a:ea typeface="文鼎粗隸" panose="02010609010101010101" pitchFamily="49" charset="-120"/>
                <a:hlinkClick r:id="rId3"/>
              </a:rPr>
              <a:t>https://</a:t>
            </a:r>
            <a:r>
              <a:rPr lang="en-US" altLang="zh-TW" sz="2800" dirty="0" smtClean="0">
                <a:solidFill>
                  <a:schemeClr val="bg1"/>
                </a:solidFill>
                <a:ea typeface="文鼎粗隸" panose="02010609010101010101" pitchFamily="49" charset="-120"/>
                <a:hlinkClick r:id="rId3"/>
              </a:rPr>
              <a:t>www.youtube.com/watch?v=icymo2FPe2Y</a:t>
            </a:r>
            <a:endParaRPr lang="en-US" altLang="zh-TW" sz="28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骨折</a:t>
            </a:r>
            <a:endParaRPr lang="en-US" altLang="zh-TW" sz="28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TW" sz="2800" dirty="0">
                <a:solidFill>
                  <a:schemeClr val="bg1"/>
                </a:solidFill>
                <a:ea typeface="文鼎粗隸" panose="02010609010101010101" pitchFamily="49" charset="-120"/>
              </a:rPr>
              <a:t>https://www.youtube.com/watch?v=2A69WaK3kPI</a:t>
            </a:r>
            <a:endParaRPr lang="zh-TW" altLang="en-US" sz="2800" dirty="0">
              <a:solidFill>
                <a:schemeClr val="bg1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16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25600" y="960582"/>
            <a:ext cx="808181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600" dirty="0">
                <a:solidFill>
                  <a:schemeClr val="accent5">
                    <a:lumMod val="75000"/>
                  </a:schemeClr>
                </a:solidFill>
                <a:ea typeface="文鼎粗行楷" panose="02010609010101010101" pitchFamily="49" charset="-120"/>
              </a:rPr>
              <a:t>∙意外</a:t>
            </a:r>
            <a:r>
              <a:rPr lang="zh-TW" altLang="en-US" sz="6600" dirty="0" smtClean="0">
                <a:solidFill>
                  <a:schemeClr val="accent5">
                    <a:lumMod val="75000"/>
                  </a:schemeClr>
                </a:solidFill>
                <a:ea typeface="文鼎粗行楷" panose="02010609010101010101" pitchFamily="49" charset="-120"/>
              </a:rPr>
              <a:t>傷害的處理</a:t>
            </a:r>
            <a:endParaRPr lang="zh-TW" altLang="en-US" sz="6600" dirty="0">
              <a:solidFill>
                <a:schemeClr val="accent5">
                  <a:lumMod val="75000"/>
                </a:schemeClr>
              </a:solidFill>
              <a:ea typeface="文鼎粗行楷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600" dirty="0" smtClean="0">
                <a:solidFill>
                  <a:schemeClr val="accent5">
                    <a:lumMod val="75000"/>
                  </a:schemeClr>
                </a:solidFill>
                <a:ea typeface="文鼎粗行楷" panose="02010609010101010101" pitchFamily="49" charset="-120"/>
              </a:rPr>
              <a:t>∙癲癇的處理</a:t>
            </a:r>
            <a:endParaRPr lang="en-US" altLang="zh-TW" sz="6600" dirty="0" smtClean="0">
              <a:solidFill>
                <a:schemeClr val="accent5">
                  <a:lumMod val="75000"/>
                </a:schemeClr>
              </a:solidFill>
              <a:ea typeface="文鼎粗行楷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600" dirty="0">
                <a:solidFill>
                  <a:schemeClr val="accent5">
                    <a:lumMod val="75000"/>
                  </a:schemeClr>
                </a:solidFill>
                <a:ea typeface="文鼎粗行楷" panose="02010609010101010101" pitchFamily="49" charset="-120"/>
              </a:rPr>
              <a:t>∙昏厥的處理</a:t>
            </a:r>
          </a:p>
          <a:p>
            <a:pPr>
              <a:lnSpc>
                <a:spcPct val="150000"/>
              </a:lnSpc>
            </a:pPr>
            <a:endParaRPr lang="zh-TW" altLang="en-US" sz="6600" dirty="0">
              <a:solidFill>
                <a:schemeClr val="accent5">
                  <a:lumMod val="75000"/>
                </a:schemeClr>
              </a:solidFill>
              <a:ea typeface="文鼎粗行楷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789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67" y="369454"/>
            <a:ext cx="9435266" cy="618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8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6875" y="270225"/>
            <a:ext cx="73796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dirty="0" smtClean="0">
                <a:solidFill>
                  <a:schemeClr val="accent5">
                    <a:lumMod val="75000"/>
                  </a:schemeClr>
                </a:solidFill>
                <a:ea typeface="文鼎粗行楷" panose="02010609010101010101" pitchFamily="49" charset="-120"/>
              </a:rPr>
              <a:t>擦傷照</a:t>
            </a:r>
            <a:r>
              <a:rPr lang="zh-TW" altLang="en-US" sz="6600" dirty="0" smtClean="0">
                <a:solidFill>
                  <a:schemeClr val="accent5">
                    <a:lumMod val="75000"/>
                  </a:schemeClr>
                </a:solidFill>
                <a:ea typeface="文鼎粗行楷" panose="02010609010101010101" pitchFamily="49" charset="-120"/>
              </a:rPr>
              <a:t>護的步驟：</a:t>
            </a:r>
            <a:endParaRPr lang="zh-TW" altLang="en-US" sz="6600" dirty="0">
              <a:solidFill>
                <a:schemeClr val="accent5">
                  <a:lumMod val="75000"/>
                </a:schemeClr>
              </a:solidFill>
              <a:ea typeface="文鼎粗行楷" panose="02010609010101010101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6763" y="1258885"/>
            <a:ext cx="101692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ea typeface="文鼎粗隸" panose="02010609010101010101" pitchFamily="49" charset="-120"/>
              </a:rPr>
              <a:t>沖</a:t>
            </a:r>
          </a:p>
          <a:p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可以大量之生理食鹽水、礦泉水、煮沸過的冷開水，將傷口清洗乾淨</a:t>
            </a:r>
          </a:p>
          <a:p>
            <a:r>
              <a:rPr lang="zh-TW" altLang="en-US" sz="4800" dirty="0">
                <a:solidFill>
                  <a:srgbClr val="FF0000"/>
                </a:solidFill>
                <a:ea typeface="文鼎粗隸" panose="02010609010101010101" pitchFamily="49" charset="-120"/>
              </a:rPr>
              <a:t>擦</a:t>
            </a:r>
          </a:p>
          <a:p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擦乾傷口、進行消毒</a:t>
            </a:r>
            <a:r>
              <a:rPr lang="en-US" altLang="zh-TW" sz="3200" dirty="0">
                <a:solidFill>
                  <a:schemeClr val="bg1"/>
                </a:solidFill>
                <a:ea typeface="文鼎粗隸" panose="02010609010101010101" pitchFamily="49" charset="-12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優碘、生理食鹽水、抗生素藥膏</a:t>
            </a:r>
            <a:r>
              <a:rPr lang="en-US" altLang="zh-TW" sz="3200" dirty="0">
                <a:solidFill>
                  <a:schemeClr val="bg1"/>
                </a:solidFill>
                <a:ea typeface="文鼎粗隸" panose="02010609010101010101" pitchFamily="49" charset="-120"/>
              </a:rPr>
              <a:t>…)</a:t>
            </a:r>
          </a:p>
          <a:p>
            <a:r>
              <a:rPr lang="zh-TW" altLang="en-US" sz="4800" dirty="0">
                <a:solidFill>
                  <a:srgbClr val="FF0000"/>
                </a:solidFill>
                <a:ea typeface="文鼎粗隸" panose="02010609010101010101" pitchFamily="49" charset="-120"/>
              </a:rPr>
              <a:t>敷</a:t>
            </a:r>
          </a:p>
          <a:p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貼上適合的敷料</a:t>
            </a:r>
          </a:p>
          <a:p>
            <a:r>
              <a:rPr lang="zh-TW" altLang="en-US" sz="4800" dirty="0">
                <a:solidFill>
                  <a:srgbClr val="FF0000"/>
                </a:solidFill>
                <a:ea typeface="文鼎粗隸" panose="02010609010101010101" pitchFamily="49" charset="-120"/>
              </a:rPr>
              <a:t>看</a:t>
            </a:r>
          </a:p>
          <a:p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如果傷口癒合狀況不好，適時前往就醫</a:t>
            </a:r>
          </a:p>
        </p:txBody>
      </p:sp>
    </p:spTree>
    <p:extLst>
      <p:ext uri="{BB962C8B-B14F-4D97-AF65-F5344CB8AC3E}">
        <p14:creationId xmlns:p14="http://schemas.microsoft.com/office/powerpoint/2010/main" val="201831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1962" y="547638"/>
            <a:ext cx="11037455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6600" dirty="0">
                <a:solidFill>
                  <a:schemeClr val="accent5">
                    <a:lumMod val="75000"/>
                  </a:schemeClr>
                </a:solidFill>
                <a:ea typeface="文鼎粗行楷" panose="02010609010101010101" pitchFamily="49" charset="-120"/>
              </a:rPr>
              <a:t>剉</a:t>
            </a:r>
            <a:r>
              <a:rPr lang="zh-TW" altLang="en-US" sz="6600" dirty="0" smtClean="0">
                <a:solidFill>
                  <a:schemeClr val="accent5">
                    <a:lumMod val="75000"/>
                  </a:schemeClr>
                </a:solidFill>
                <a:ea typeface="文鼎粗行楷" panose="02010609010101010101" pitchFamily="49" charset="-120"/>
              </a:rPr>
              <a:t>撞傷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軟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組織</a:t>
            </a:r>
            <a:r>
              <a:rPr lang="en-US" altLang="zh-TW" sz="2800" dirty="0">
                <a:solidFill>
                  <a:schemeClr val="bg1"/>
                </a:solidFill>
                <a:ea typeface="文鼎粗隸" panose="02010609010101010101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包括皮膚、皮下脂肪、肌肉、肌膜、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肌腱等</a:t>
            </a:r>
            <a:r>
              <a:rPr lang="en-US" altLang="zh-TW" sz="2800" dirty="0">
                <a:solidFill>
                  <a:schemeClr val="bg1"/>
                </a:solidFill>
                <a:ea typeface="文鼎粗隸" panose="02010609010101010101" pitchFamily="49" charset="-120"/>
              </a:rPr>
              <a:t>)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受外力碰撞，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導致局部腫脹瘀青。軟組織的挫傷一般不會危及生命，但嚴重的多處挫傷</a:t>
            </a:r>
            <a:r>
              <a:rPr lang="en-US" altLang="zh-TW" sz="2800" dirty="0">
                <a:solidFill>
                  <a:schemeClr val="bg1"/>
                </a:solidFill>
                <a:ea typeface="文鼎粗隸" panose="02010609010101010101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又稱多發性挫傷</a:t>
            </a:r>
            <a:r>
              <a:rPr lang="en-US" altLang="zh-TW" sz="2800" dirty="0">
                <a:solidFill>
                  <a:schemeClr val="bg1"/>
                </a:solidFill>
                <a:ea typeface="文鼎粗隸" panose="02010609010101010101" pitchFamily="49" charset="-120"/>
              </a:rPr>
              <a:t>)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後肌肉出現壞死，會危及生命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ea typeface="文鼎粗隸" panose="02010609010101010101" pitchFamily="49" charset="-120"/>
              </a:rPr>
              <a:t>剉</a:t>
            </a:r>
            <a:r>
              <a:rPr lang="zh-TW" altLang="en-US" sz="4800" dirty="0">
                <a:solidFill>
                  <a:srgbClr val="FF0000"/>
                </a:solidFill>
                <a:ea typeface="文鼎粗隸" panose="02010609010101010101" pitchFamily="49" charset="-120"/>
              </a:rPr>
              <a:t>撞的處理</a:t>
            </a:r>
            <a:r>
              <a:rPr lang="zh-TW" altLang="en-US" sz="4800" dirty="0" smtClean="0">
                <a:solidFill>
                  <a:srgbClr val="FF0000"/>
                </a:solidFill>
                <a:ea typeface="文鼎粗隸" panose="02010609010101010101" pitchFamily="49" charset="-120"/>
              </a:rPr>
              <a:t>原則</a:t>
            </a:r>
            <a:endParaRPr lang="en-US" altLang="zh-TW" sz="4800" dirty="0" smtClean="0">
              <a:solidFill>
                <a:srgbClr val="FF0000"/>
              </a:solidFill>
              <a:ea typeface="文鼎粗隸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挫傷的處理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原則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跟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運動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傷害處理的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原則相同，重點如下：</a:t>
            </a:r>
            <a:endParaRPr lang="en-US" altLang="zh-TW" sz="28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R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(</a:t>
            </a:r>
            <a:r>
              <a:rPr lang="en-US" altLang="zh-TW" sz="2800" dirty="0" err="1" smtClean="0">
                <a:solidFill>
                  <a:schemeClr val="bg1"/>
                </a:solidFill>
                <a:ea typeface="文鼎粗隸" panose="02010609010101010101" pitchFamily="49" charset="-120"/>
              </a:rPr>
              <a:t>Rset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休息</a:t>
            </a:r>
            <a:r>
              <a:rPr lang="en-US" altLang="zh-TW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)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：最重要</a:t>
            </a:r>
            <a:endParaRPr lang="en-US" altLang="zh-TW" sz="28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I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(Ice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冰敷</a:t>
            </a:r>
            <a:r>
              <a:rPr lang="en-US" altLang="zh-TW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)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：每</a:t>
            </a:r>
            <a:r>
              <a:rPr lang="en-US" altLang="zh-TW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15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分鐘休息</a:t>
            </a:r>
            <a:r>
              <a:rPr lang="en-US" altLang="zh-TW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5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分鐘</a:t>
            </a:r>
            <a:endParaRPr lang="en-US" altLang="zh-TW" sz="28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C(Compression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加壓</a:t>
            </a:r>
            <a:r>
              <a:rPr lang="en-US" altLang="zh-TW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)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：減少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腫脹、固定</a:t>
            </a:r>
            <a:endParaRPr lang="en-US" altLang="zh-TW" sz="28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E(Elevation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抬高</a:t>
            </a:r>
            <a:r>
              <a:rPr lang="en-US" altLang="zh-TW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)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：避免姿勢性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水腫、挫傷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腫脹加劇</a:t>
            </a:r>
            <a:endParaRPr lang="en-US" altLang="zh-TW" sz="28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endParaRPr lang="zh-TW" altLang="en-US" sz="2800" dirty="0">
              <a:solidFill>
                <a:srgbClr val="FF0000"/>
              </a:solidFill>
              <a:ea typeface="文鼎粗隸" panose="02010609010101010101" pitchFamily="49" charset="-120"/>
            </a:endParaRPr>
          </a:p>
          <a:p>
            <a:pPr>
              <a:spcBef>
                <a:spcPts val="600"/>
              </a:spcBef>
            </a:pPr>
            <a:endParaRPr lang="en-US" altLang="zh-TW" sz="3600" dirty="0">
              <a:solidFill>
                <a:schemeClr val="bg1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045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400" y="489526"/>
            <a:ext cx="1108363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dirty="0" smtClean="0">
                <a:solidFill>
                  <a:schemeClr val="accent5">
                    <a:lumMod val="75000"/>
                  </a:schemeClr>
                </a:solidFill>
                <a:ea typeface="文鼎粗行楷" panose="02010609010101010101" pitchFamily="49" charset="-120"/>
              </a:rPr>
              <a:t>骨折</a:t>
            </a: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受傷後</a:t>
            </a:r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發生嚴重疼痛、腫脹，肢體變形、喪失運動能力，都</a:t>
            </a: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要懷疑</a:t>
            </a:r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有骨折的發生。應立即採取下列措施</a:t>
            </a: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：</a:t>
            </a:r>
            <a:endParaRPr lang="en-US" altLang="zh-TW" sz="32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 </a:t>
            </a:r>
            <a:endParaRPr lang="zh-TW" altLang="en-US" sz="3200" dirty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r>
              <a:rPr lang="en-US" altLang="zh-TW" sz="3000" dirty="0">
                <a:solidFill>
                  <a:schemeClr val="bg1"/>
                </a:solidFill>
                <a:ea typeface="文鼎粗隸" panose="02010609010101010101" pitchFamily="49" charset="-120"/>
              </a:rPr>
              <a:t>(1)</a:t>
            </a:r>
            <a:r>
              <a:rPr lang="zh-TW" altLang="en-US" sz="3000" dirty="0">
                <a:solidFill>
                  <a:schemeClr val="bg1"/>
                </a:solidFill>
                <a:ea typeface="文鼎粗隸" panose="02010609010101010101" pitchFamily="49" charset="-120"/>
              </a:rPr>
              <a:t>馬上停止</a:t>
            </a:r>
            <a:r>
              <a:rPr lang="zh-TW" altLang="en-US" sz="30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運動。</a:t>
            </a:r>
            <a:endParaRPr lang="en-US" altLang="zh-TW" sz="30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r>
              <a:rPr lang="en-US" altLang="zh-TW" sz="30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(</a:t>
            </a:r>
            <a:r>
              <a:rPr lang="en-US" altLang="zh-TW" sz="3000" dirty="0">
                <a:solidFill>
                  <a:schemeClr val="bg1"/>
                </a:solidFill>
                <a:ea typeface="文鼎粗隸" panose="02010609010101010101" pitchFamily="49" charset="-120"/>
              </a:rPr>
              <a:t>2)</a:t>
            </a:r>
            <a:r>
              <a:rPr lang="zh-TW" altLang="en-US" sz="3000" dirty="0">
                <a:solidFill>
                  <a:schemeClr val="bg1"/>
                </a:solidFill>
                <a:ea typeface="文鼎粗隸" panose="02010609010101010101" pitchFamily="49" charset="-120"/>
              </a:rPr>
              <a:t>如有傷口先處理</a:t>
            </a:r>
            <a:r>
              <a:rPr lang="zh-TW" altLang="en-US" sz="30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傷口。</a:t>
            </a:r>
            <a:endParaRPr lang="zh-TW" altLang="en-US" sz="3000" dirty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r>
              <a:rPr lang="en-US" altLang="zh-TW" sz="3000" dirty="0">
                <a:solidFill>
                  <a:schemeClr val="bg1"/>
                </a:solidFill>
                <a:ea typeface="文鼎粗隸" panose="02010609010101010101" pitchFamily="49" charset="-120"/>
              </a:rPr>
              <a:t>(3)</a:t>
            </a:r>
            <a:r>
              <a:rPr lang="zh-TW" altLang="en-US" sz="3000" dirty="0">
                <a:solidFill>
                  <a:schemeClr val="bg1"/>
                </a:solidFill>
                <a:ea typeface="文鼎粗隸" panose="02010609010101010101" pitchFamily="49" charset="-120"/>
              </a:rPr>
              <a:t>適當並及時地固定患肢，利用手邊可取得的各種東西，如雨傘、捲起的雜誌等加以固定。固定的部位應包含上下兩處關節為</a:t>
            </a:r>
            <a:r>
              <a:rPr lang="zh-TW" altLang="en-US" sz="30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原則</a:t>
            </a:r>
            <a:endParaRPr lang="zh-TW" altLang="en-US" sz="3000" dirty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r>
              <a:rPr lang="en-US" altLang="zh-TW" sz="3000" dirty="0">
                <a:solidFill>
                  <a:schemeClr val="bg1"/>
                </a:solidFill>
                <a:ea typeface="文鼎粗隸" panose="02010609010101010101" pitchFamily="49" charset="-120"/>
              </a:rPr>
              <a:t>(4)</a:t>
            </a:r>
            <a:r>
              <a:rPr lang="zh-TW" altLang="en-US" sz="3000" dirty="0">
                <a:solidFill>
                  <a:schemeClr val="bg1"/>
                </a:solidFill>
                <a:ea typeface="文鼎粗隸" panose="02010609010101010101" pitchFamily="49" charset="-120"/>
              </a:rPr>
              <a:t>觀察患肢末端之神經、血管狀態。有無肢體麻痺之情形、手指末梢的血循狀況，確定血液循環的完整性。</a:t>
            </a:r>
          </a:p>
          <a:p>
            <a:r>
              <a:rPr lang="en-US" altLang="zh-TW" sz="3000" dirty="0">
                <a:solidFill>
                  <a:schemeClr val="bg1"/>
                </a:solidFill>
                <a:ea typeface="文鼎粗隸" panose="02010609010101010101" pitchFamily="49" charset="-120"/>
              </a:rPr>
              <a:t>(5)</a:t>
            </a:r>
            <a:r>
              <a:rPr lang="zh-TW" altLang="en-US" sz="3000" dirty="0">
                <a:solidFill>
                  <a:schemeClr val="bg1"/>
                </a:solidFill>
                <a:ea typeface="文鼎粗隸" panose="02010609010101010101" pitchFamily="49" charset="-120"/>
              </a:rPr>
              <a:t>冰敷及抬高患肢，避免患肢腫脹、流血，減緩疼痛</a:t>
            </a:r>
            <a:r>
              <a:rPr lang="zh-TW" altLang="en-US" sz="30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r>
              <a:rPr lang="en-US" altLang="zh-TW" sz="30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(</a:t>
            </a:r>
            <a:r>
              <a:rPr lang="en-US" altLang="zh-TW" sz="3000" dirty="0">
                <a:solidFill>
                  <a:schemeClr val="bg1"/>
                </a:solidFill>
                <a:ea typeface="文鼎粗隸" panose="02010609010101010101" pitchFamily="49" charset="-120"/>
              </a:rPr>
              <a:t>6)</a:t>
            </a:r>
            <a:r>
              <a:rPr lang="zh-TW" altLang="en-US" sz="3000" dirty="0">
                <a:solidFill>
                  <a:schemeClr val="bg1"/>
                </a:solidFill>
                <a:ea typeface="文鼎粗隸" panose="02010609010101010101" pitchFamily="49" charset="-120"/>
              </a:rPr>
              <a:t>立即送</a:t>
            </a:r>
            <a:r>
              <a:rPr lang="zh-TW" altLang="en-US" sz="30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醫。</a:t>
            </a:r>
            <a:endParaRPr lang="zh-TW" altLang="en-US" sz="3000" dirty="0">
              <a:solidFill>
                <a:schemeClr val="bg1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884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5309" y="1366982"/>
            <a:ext cx="9688946" cy="3699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600" dirty="0" smtClean="0">
                <a:solidFill>
                  <a:schemeClr val="accent5">
                    <a:lumMod val="75000"/>
                  </a:schemeClr>
                </a:solidFill>
                <a:ea typeface="文鼎粗行楷" panose="02010609010101010101" pitchFamily="49" charset="-120"/>
              </a:rPr>
              <a:t>癲癇</a:t>
            </a:r>
            <a:endParaRPr lang="en-US" altLang="zh-TW" sz="6600" dirty="0" smtClean="0">
              <a:solidFill>
                <a:schemeClr val="accent5">
                  <a:lumMod val="75000"/>
                </a:schemeClr>
              </a:solidFill>
              <a:ea typeface="文鼎粗行楷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是</a:t>
            </a:r>
            <a:r>
              <a:rPr lang="zh-TW" altLang="en-US" sz="4800" dirty="0">
                <a:solidFill>
                  <a:schemeClr val="bg1"/>
                </a:solidFill>
                <a:ea typeface="文鼎粗隸" panose="02010609010101010101" pitchFamily="49" charset="-120"/>
              </a:rPr>
              <a:t>腦</a:t>
            </a:r>
            <a:r>
              <a:rPr lang="zh-TW" altLang="en-US" sz="4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細胞不正常放電</a:t>
            </a:r>
            <a:r>
              <a:rPr lang="zh-TW" altLang="en-US" sz="4800" dirty="0">
                <a:solidFill>
                  <a:schemeClr val="bg1"/>
                </a:solidFill>
                <a:ea typeface="文鼎粗隸" panose="02010609010101010101" pitchFamily="49" charset="-120"/>
              </a:rPr>
              <a:t>，產生</a:t>
            </a:r>
            <a:r>
              <a:rPr lang="zh-TW" altLang="en-US" sz="4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暫時性的腦部功能</a:t>
            </a:r>
            <a:r>
              <a:rPr lang="zh-TW" altLang="en-US" sz="4800" dirty="0">
                <a:solidFill>
                  <a:schemeClr val="bg1"/>
                </a:solidFill>
                <a:ea typeface="文鼎粗隸" panose="02010609010101010101" pitchFamily="49" charset="-120"/>
              </a:rPr>
              <a:t>障礙。</a:t>
            </a:r>
          </a:p>
        </p:txBody>
      </p:sp>
    </p:spTree>
    <p:extLst>
      <p:ext uri="{BB962C8B-B14F-4D97-AF65-F5344CB8AC3E}">
        <p14:creationId xmlns:p14="http://schemas.microsoft.com/office/powerpoint/2010/main" val="109203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5017" y="461818"/>
            <a:ext cx="1118523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ea typeface="文鼎粗隸" panose="02010609010101010101" pitchFamily="49" charset="-120"/>
              </a:rPr>
              <a:t>癲癇</a:t>
            </a:r>
            <a:r>
              <a:rPr lang="zh-TW" altLang="en-US" sz="4800" dirty="0" smtClean="0">
                <a:solidFill>
                  <a:srgbClr val="FF0000"/>
                </a:solidFill>
                <a:ea typeface="文鼎粗隸" panose="02010609010101010101" pitchFamily="49" charset="-120"/>
              </a:rPr>
              <a:t>的種類</a:t>
            </a:r>
            <a:r>
              <a:rPr lang="zh-TW" altLang="en-US" sz="28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依據</a:t>
            </a:r>
            <a:r>
              <a:rPr lang="zh-TW" altLang="en-US" sz="2800" dirty="0">
                <a:solidFill>
                  <a:schemeClr val="bg1"/>
                </a:solidFill>
                <a:ea typeface="文鼎粗隸" panose="02010609010101010101" pitchFamily="49" charset="-120"/>
              </a:rPr>
              <a:t>放電的部位分為</a:t>
            </a:r>
            <a:r>
              <a:rPr lang="zh-TW" altLang="en-US" dirty="0">
                <a:solidFill>
                  <a:schemeClr val="bg1"/>
                </a:solidFill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1"/>
                </a:solidFill>
                <a:ea typeface="文鼎粗隸" panose="02010609010101010101" pitchFamily="49" charset="-120"/>
              </a:rPr>
              <a:t>1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、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局部性發作：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放電的部位只在於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部份的腦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部區域，通常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出現局部性手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、腳、臉的抽搐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或其皮膚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感覺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異樣。</a:t>
            </a:r>
            <a:endParaRPr lang="zh-TW" altLang="en-US" sz="3600" dirty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chemeClr val="bg1"/>
                </a:solidFill>
                <a:ea typeface="文鼎粗隸" panose="02010609010101010101" pitchFamily="49" charset="-120"/>
              </a:rPr>
              <a:t>2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、全身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性發作：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放電部位涉及整個腦部。這一類大發作出現時，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病人通常突然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倒地、牙關緊閉、口吐</a:t>
            </a:r>
          </a:p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白沫、雙眼直視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或向上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看、喪失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意識，同時發生抽搐</a:t>
            </a:r>
            <a:r>
              <a:rPr lang="en-US" altLang="zh-TW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(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持續 </a:t>
            </a:r>
            <a:r>
              <a:rPr lang="en-US" altLang="zh-TW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2-3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分</a:t>
            </a:r>
            <a:r>
              <a:rPr lang="en-US" altLang="zh-TW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)</a:t>
            </a:r>
            <a:r>
              <a:rPr lang="zh-TW" altLang="en-US" sz="36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，也常</a:t>
            </a:r>
            <a:r>
              <a:rPr lang="zh-TW" altLang="en-US" sz="3600" dirty="0">
                <a:solidFill>
                  <a:schemeClr val="bg1"/>
                </a:solidFill>
                <a:ea typeface="文鼎粗隸" panose="02010609010101010101" pitchFamily="49" charset="-120"/>
              </a:rPr>
              <a:t>伴有小便失禁。</a:t>
            </a:r>
          </a:p>
        </p:txBody>
      </p:sp>
    </p:spTree>
    <p:extLst>
      <p:ext uri="{BB962C8B-B14F-4D97-AF65-F5344CB8AC3E}">
        <p14:creationId xmlns:p14="http://schemas.microsoft.com/office/powerpoint/2010/main" val="80624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2560" y="815171"/>
            <a:ext cx="1202944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發作時：</a:t>
            </a:r>
            <a:endParaRPr lang="en-US" altLang="zh-TW" sz="32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1</a:t>
            </a:r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、不要試圖移動或壓制病患。</a:t>
            </a:r>
          </a:p>
          <a:p>
            <a:pPr>
              <a:spcBef>
                <a:spcPts val="600"/>
              </a:spcBef>
            </a:pPr>
            <a:r>
              <a:rPr lang="en-US" altLang="zh-TW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2</a:t>
            </a: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、清理</a:t>
            </a:r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現場，移開可能對病患造成傷害的所有物品。</a:t>
            </a:r>
          </a:p>
          <a:p>
            <a:pPr>
              <a:spcBef>
                <a:spcPts val="600"/>
              </a:spcBef>
            </a:pPr>
            <a:r>
              <a:rPr lang="en-US" altLang="zh-TW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3</a:t>
            </a: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、以</a:t>
            </a:r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毛巾或</a:t>
            </a: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外套等柔軟的物品墊</a:t>
            </a:r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在頭下，保護頭部</a:t>
            </a: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。</a:t>
            </a:r>
            <a:endParaRPr lang="en-US" altLang="zh-TW" sz="3200" dirty="0" smtClean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4</a:t>
            </a: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、觀察紀錄發作的型態、持續</a:t>
            </a:r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時間</a:t>
            </a: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。</a:t>
            </a:r>
            <a:endParaRPr lang="zh-TW" altLang="en-US" sz="1400" dirty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發作停止後：</a:t>
            </a:r>
          </a:p>
          <a:p>
            <a:pPr>
              <a:spcBef>
                <a:spcPts val="600"/>
              </a:spcBef>
            </a:pPr>
            <a:r>
              <a:rPr lang="en-US" altLang="zh-TW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1</a:t>
            </a: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、採</a:t>
            </a:r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側臥之復甦</a:t>
            </a: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姿勢。</a:t>
            </a:r>
            <a:endParaRPr lang="zh-TW" altLang="en-US" sz="3200" dirty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2</a:t>
            </a: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、持續觀察呼吸。</a:t>
            </a:r>
            <a:endParaRPr lang="zh-TW" altLang="en-US" sz="3200" dirty="0">
              <a:solidFill>
                <a:schemeClr val="bg1"/>
              </a:solidFill>
              <a:ea typeface="文鼎粗隸" panose="02010609010101010101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癲癇發作結束後，會</a:t>
            </a:r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有一段意識不清的時間，側躺可讓患者口中的分泌物自然流出，不會</a:t>
            </a: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嗆到進而造成</a:t>
            </a:r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吸入性</a:t>
            </a: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肺炎，此時應</a:t>
            </a:r>
            <a:r>
              <a:rPr lang="zh-TW" altLang="en-US" sz="3200" dirty="0">
                <a:solidFill>
                  <a:schemeClr val="bg1"/>
                </a:solidFill>
                <a:ea typeface="文鼎粗隸" panose="02010609010101010101" pitchFamily="49" charset="-120"/>
              </a:rPr>
              <a:t>盡可能留在病患身邊確保他的安全狀況無虞</a:t>
            </a:r>
            <a:r>
              <a:rPr lang="zh-TW" altLang="en-US" sz="3200" dirty="0" smtClean="0">
                <a:solidFill>
                  <a:schemeClr val="bg1"/>
                </a:solidFill>
                <a:ea typeface="文鼎粗隸" panose="02010609010101010101" pitchFamily="49" charset="-120"/>
              </a:rPr>
              <a:t>。</a:t>
            </a:r>
            <a:endParaRPr lang="zh-TW" altLang="en-US" sz="3200" dirty="0">
              <a:solidFill>
                <a:schemeClr val="bg1"/>
              </a:solidFill>
              <a:ea typeface="文鼎粗隸" panose="02010609010101010101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8846" y="815171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4800" dirty="0">
              <a:solidFill>
                <a:srgbClr val="FF0000"/>
              </a:solidFill>
              <a:ea typeface="文鼎粗隸" panose="02010609010101010101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93428" y="1099250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4800" dirty="0">
              <a:solidFill>
                <a:srgbClr val="FF0000"/>
              </a:solidFill>
              <a:ea typeface="文鼎粗隸" panose="02010609010101010101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7927" y="-27709"/>
            <a:ext cx="695594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300000" rev="0"/>
              </a:camera>
              <a:lightRig rig="threePt" dir="t"/>
            </a:scene3d>
          </a:bodyPr>
          <a:lstStyle/>
          <a:p>
            <a:r>
              <a:rPr lang="zh-TW" altLang="en-US" sz="4800" dirty="0">
                <a:solidFill>
                  <a:srgbClr val="FF0000"/>
                </a:solidFill>
                <a:ea typeface="文鼎粗隸" panose="02010609010101010101" pitchFamily="49" charset="-120"/>
              </a:rPr>
              <a:t>癲癇</a:t>
            </a:r>
            <a:r>
              <a:rPr lang="zh-TW" altLang="en-US" sz="4800" dirty="0" smtClean="0">
                <a:solidFill>
                  <a:srgbClr val="FF0000"/>
                </a:solidFill>
                <a:ea typeface="文鼎粗隸" panose="02010609010101010101" pitchFamily="49" charset="-120"/>
              </a:rPr>
              <a:t>發作時</a:t>
            </a:r>
            <a:r>
              <a:rPr lang="zh-TW" altLang="en-US" sz="5400" dirty="0" smtClean="0">
                <a:solidFill>
                  <a:srgbClr val="002060"/>
                </a:solidFill>
                <a:ea typeface="文鼎粗隸" panose="02010609010101010101" pitchFamily="49" charset="-120"/>
              </a:rPr>
              <a:t>該</a:t>
            </a:r>
            <a:r>
              <a:rPr lang="zh-TW" altLang="en-US" sz="4800" dirty="0" smtClean="0">
                <a:solidFill>
                  <a:srgbClr val="FF0000"/>
                </a:solidFill>
                <a:ea typeface="文鼎粗隸" panose="02010609010101010101" pitchFamily="49" charset="-120"/>
              </a:rPr>
              <a:t>做甚麼  </a:t>
            </a:r>
            <a:endParaRPr lang="zh-TW" altLang="en-US" sz="4800" dirty="0">
              <a:solidFill>
                <a:srgbClr val="FF0000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2774688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1301</TotalTime>
  <Words>873</Words>
  <Application>Microsoft Office PowerPoint</Application>
  <PresentationFormat>寬螢幕</PresentationFormat>
  <Paragraphs>67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文鼎粗行楷</vt:lpstr>
      <vt:lpstr>文鼎粗隸</vt:lpstr>
      <vt:lpstr>王漢宗顏楷體繁</vt:lpstr>
      <vt:lpstr>微軟正黑體</vt:lpstr>
      <vt:lpstr>新細明體</vt:lpstr>
      <vt:lpstr>Calibri</vt:lpstr>
      <vt:lpstr>Century Gothic</vt:lpstr>
      <vt:lpstr>Wingdings 3</vt:lpstr>
      <vt:lpstr>切割線</vt:lpstr>
      <vt:lpstr>校園常見的緊急傷病處理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slpsm</dc:creator>
  <cp:lastModifiedBy>slpsm</cp:lastModifiedBy>
  <cp:revision>61</cp:revision>
  <cp:lastPrinted>2022-11-22T06:22:39Z</cp:lastPrinted>
  <dcterms:created xsi:type="dcterms:W3CDTF">2022-11-14T05:19:14Z</dcterms:created>
  <dcterms:modified xsi:type="dcterms:W3CDTF">2022-11-23T02:47:28Z</dcterms:modified>
</cp:coreProperties>
</file>